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27"/>
  </p:normalViewPr>
  <p:slideViewPr>
    <p:cSldViewPr snapToGrid="0" snapToObjects="1">
      <p:cViewPr varScale="1">
        <p:scale>
          <a:sx n="36" d="100"/>
          <a:sy n="36" d="100"/>
        </p:scale>
        <p:origin x="33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>
</file>

<file path=ppt/media/image10.tif>
</file>

<file path=ppt/media/image11.tif>
</file>

<file path=ppt/media/image12.tif>
</file>

<file path=ppt/media/image13.tif>
</file>

<file path=ppt/media/image14.png>
</file>

<file path=ppt/media/image2.tif>
</file>

<file path=ppt/media/image3.tif>
</file>

<file path=ppt/media/image4.png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cs229.stanford.edu/syllabus-summer2020.html" TargetMode="External"/><Relationship Id="rId2" Type="http://schemas.openxmlformats.org/officeDocument/2006/relationships/hyperlink" Target="https://www.cs.cornell.edu/courses/cs4780/2018fa/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cs.toronto.edu/~jlucas/teaching/csc411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cs229.stanford.edu/summer2020/cs229-notes1.pdf" TargetMode="External"/><Relationship Id="rId2" Type="http://schemas.openxmlformats.org/officeDocument/2006/relationships/hyperlink" Target="https://www.amazon.com/Machine-Learning-Probabilistic-Perspective-Computation/dp/0262018020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Nopadon Junea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Nopadon Juneam</a:t>
            </a:r>
          </a:p>
        </p:txBody>
      </p:sp>
      <p:sp>
        <p:nvSpPr>
          <p:cNvPr id="152" name="CS496: Introduction to Machine Learning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2365188">
              <a:defRPr sz="11252" spc="-225"/>
            </a:pPr>
            <a:r>
              <a:rPr dirty="0"/>
              <a:t>CS496: Introduction to Machine Learning </a:t>
            </a:r>
          </a:p>
          <a:p>
            <a:pPr defTabSz="2365188">
              <a:defRPr sz="11252" spc="-225">
                <a:solidFill>
                  <a:srgbClr val="D5D5D5"/>
                </a:solidFill>
              </a:defRPr>
            </a:pPr>
            <a:r>
              <a:rPr dirty="0"/>
              <a:t>(Selected </a:t>
            </a:r>
            <a:r>
              <a:rPr lang="en-US" dirty="0"/>
              <a:t>Topic in</a:t>
            </a:r>
            <a:r>
              <a:rPr dirty="0"/>
              <a:t> CS)</a:t>
            </a:r>
          </a:p>
        </p:txBody>
      </p:sp>
      <p:sp>
        <p:nvSpPr>
          <p:cNvPr id="153" name="Course Introduction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Course Introduction</a:t>
            </a:r>
          </a:p>
        </p:txBody>
      </p:sp>
      <p:sp>
        <p:nvSpPr>
          <p:cNvPr id="15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raditional Computer Science Approa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Traditional Computer Science</a:t>
            </a:r>
          </a:p>
        </p:txBody>
      </p:sp>
      <p:sp>
        <p:nvSpPr>
          <p:cNvPr id="198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9" name="Slide bullet text"/>
          <p:cNvSpPr txBox="1">
            <a:spLocks noGrp="1"/>
          </p:cNvSpPr>
          <p:nvPr>
            <p:ph type="body" idx="1"/>
          </p:nvPr>
        </p:nvSpPr>
        <p:spPr>
          <a:xfrm>
            <a:off x="12319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200" name="Arrow"/>
          <p:cNvSpPr/>
          <p:nvPr/>
        </p:nvSpPr>
        <p:spPr>
          <a:xfrm>
            <a:off x="6110288" y="7193626"/>
            <a:ext cx="264254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1" name="Arrow"/>
          <p:cNvSpPr/>
          <p:nvPr/>
        </p:nvSpPr>
        <p:spPr>
          <a:xfrm>
            <a:off x="6110288" y="9400032"/>
            <a:ext cx="264254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2" name="Arrow"/>
          <p:cNvSpPr/>
          <p:nvPr/>
        </p:nvSpPr>
        <p:spPr>
          <a:xfrm>
            <a:off x="14900678" y="8264381"/>
            <a:ext cx="264254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3" name="Data (input)"/>
          <p:cNvSpPr txBox="1"/>
          <p:nvPr/>
        </p:nvSpPr>
        <p:spPr>
          <a:xfrm>
            <a:off x="4061635" y="7707296"/>
            <a:ext cx="1389804" cy="767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rPr dirty="0"/>
              <a:t>Data</a:t>
            </a:r>
          </a:p>
        </p:txBody>
      </p:sp>
      <p:sp>
        <p:nvSpPr>
          <p:cNvPr id="204" name="Program"/>
          <p:cNvSpPr txBox="1"/>
          <p:nvPr/>
        </p:nvSpPr>
        <p:spPr>
          <a:xfrm>
            <a:off x="3203428" y="9630816"/>
            <a:ext cx="2451508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Program</a:t>
            </a:r>
          </a:p>
        </p:txBody>
      </p:sp>
      <p:sp>
        <p:nvSpPr>
          <p:cNvPr id="205" name="Output"/>
          <p:cNvSpPr txBox="1"/>
          <p:nvPr/>
        </p:nvSpPr>
        <p:spPr>
          <a:xfrm>
            <a:off x="18369271" y="8495165"/>
            <a:ext cx="2001013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Output</a:t>
            </a:r>
          </a:p>
        </p:txBody>
      </p:sp>
      <p:pic>
        <p:nvPicPr>
          <p:cNvPr id="20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8181" y="6873533"/>
            <a:ext cx="5607779" cy="4051620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Computer"/>
          <p:cNvSpPr txBox="1"/>
          <p:nvPr/>
        </p:nvSpPr>
        <p:spPr>
          <a:xfrm>
            <a:off x="10368423" y="11088150"/>
            <a:ext cx="2847138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Computer</a:t>
            </a:r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roblem Type of Concer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Specific </a:t>
            </a:r>
            <a:r>
              <a:rPr dirty="0"/>
              <a:t>Problem Type</a:t>
            </a:r>
          </a:p>
        </p:txBody>
      </p:sp>
      <p:sp>
        <p:nvSpPr>
          <p:cNvPr id="211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2" name="Slide bullet text"/>
          <p:cNvSpPr txBox="1">
            <a:spLocks noGrp="1"/>
          </p:cNvSpPr>
          <p:nvPr>
            <p:ph type="body" idx="1"/>
          </p:nvPr>
        </p:nvSpPr>
        <p:spPr>
          <a:xfrm>
            <a:off x="12319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Arrow"/>
          <p:cNvSpPr/>
          <p:nvPr/>
        </p:nvSpPr>
        <p:spPr>
          <a:xfrm>
            <a:off x="6110288" y="7193626"/>
            <a:ext cx="264254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4" name="Arrow"/>
          <p:cNvSpPr/>
          <p:nvPr/>
        </p:nvSpPr>
        <p:spPr>
          <a:xfrm>
            <a:off x="6110288" y="9400032"/>
            <a:ext cx="264254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5" name="Arrow"/>
          <p:cNvSpPr/>
          <p:nvPr/>
        </p:nvSpPr>
        <p:spPr>
          <a:xfrm>
            <a:off x="14900678" y="8264381"/>
            <a:ext cx="264254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6" name="Data (input)"/>
          <p:cNvSpPr txBox="1"/>
          <p:nvPr/>
        </p:nvSpPr>
        <p:spPr>
          <a:xfrm>
            <a:off x="3858139" y="7360167"/>
            <a:ext cx="1796797" cy="146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Data</a:t>
            </a:r>
            <a:br/>
            <a:r>
              <a:t>(input)</a:t>
            </a:r>
          </a:p>
        </p:txBody>
      </p:sp>
      <p:sp>
        <p:nvSpPr>
          <p:cNvPr id="217" name="Program?"/>
          <p:cNvSpPr txBox="1"/>
          <p:nvPr/>
        </p:nvSpPr>
        <p:spPr>
          <a:xfrm>
            <a:off x="3033959" y="9630816"/>
            <a:ext cx="2790445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r>
              <a:t>Program?</a:t>
            </a:r>
          </a:p>
        </p:txBody>
      </p:sp>
      <p:sp>
        <p:nvSpPr>
          <p:cNvPr id="218" name="Output (yes/no)"/>
          <p:cNvSpPr txBox="1"/>
          <p:nvPr/>
        </p:nvSpPr>
        <p:spPr>
          <a:xfrm>
            <a:off x="18240340" y="8168557"/>
            <a:ext cx="2258874" cy="146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Output</a:t>
            </a:r>
            <a:br/>
            <a:r>
              <a:t>(yes/no)</a:t>
            </a:r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8181" y="6873533"/>
            <a:ext cx="5607779" cy="40516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941" y="3698682"/>
            <a:ext cx="3608482" cy="3270545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Computer"/>
          <p:cNvSpPr txBox="1"/>
          <p:nvPr/>
        </p:nvSpPr>
        <p:spPr>
          <a:xfrm>
            <a:off x="10368423" y="11088150"/>
            <a:ext cx="2847138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Computer</a:t>
            </a:r>
          </a:p>
        </p:txBody>
      </p:sp>
      <p:sp>
        <p:nvSpPr>
          <p:cNvPr id="2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223" name="Decide whether a patient has Alzheimer  given his MRI image."/>
          <p:cNvSpPr txBox="1"/>
          <p:nvPr/>
        </p:nvSpPr>
        <p:spPr>
          <a:xfrm>
            <a:off x="11852614" y="4347113"/>
            <a:ext cx="11102138" cy="1487049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Decide whether a patient has Alzheimer </a:t>
            </a:r>
            <a:br/>
            <a:r>
              <a:t>given his MRI image.  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Machine Learning Approach: Trai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Machine Learning: Training</a:t>
            </a:r>
          </a:p>
        </p:txBody>
      </p:sp>
      <p:sp>
        <p:nvSpPr>
          <p:cNvPr id="226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7" name="Slide bullet text"/>
          <p:cNvSpPr txBox="1">
            <a:spLocks noGrp="1"/>
          </p:cNvSpPr>
          <p:nvPr>
            <p:ph type="body" idx="1"/>
          </p:nvPr>
        </p:nvSpPr>
        <p:spPr>
          <a:xfrm>
            <a:off x="12319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grpSp>
        <p:nvGrpSpPr>
          <p:cNvPr id="237" name="Group"/>
          <p:cNvGrpSpPr/>
          <p:nvPr/>
        </p:nvGrpSpPr>
        <p:grpSpPr>
          <a:xfrm>
            <a:off x="1839268" y="5312092"/>
            <a:ext cx="20705465" cy="6128837"/>
            <a:chOff x="0" y="0"/>
            <a:chExt cx="20705464" cy="6128835"/>
          </a:xfrm>
        </p:grpSpPr>
        <p:sp>
          <p:nvSpPr>
            <p:cNvPr id="228" name="Arrow"/>
            <p:cNvSpPr/>
            <p:nvPr/>
          </p:nvSpPr>
          <p:spPr>
            <a:xfrm>
              <a:off x="4245619" y="1131531"/>
              <a:ext cx="2642541" cy="1270001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29" name="Arrow"/>
            <p:cNvSpPr/>
            <p:nvPr/>
          </p:nvSpPr>
          <p:spPr>
            <a:xfrm>
              <a:off x="4245619" y="3337938"/>
              <a:ext cx="2642541" cy="1270001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0" name="Arrow"/>
            <p:cNvSpPr/>
            <p:nvPr/>
          </p:nvSpPr>
          <p:spPr>
            <a:xfrm>
              <a:off x="13036010" y="2202287"/>
              <a:ext cx="2425931" cy="1270001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31" name="Data (input)"/>
            <p:cNvSpPr txBox="1"/>
            <p:nvPr/>
          </p:nvSpPr>
          <p:spPr>
            <a:xfrm>
              <a:off x="2196966" y="1645201"/>
              <a:ext cx="1389804" cy="7673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rPr dirty="0"/>
                <a:t>Data</a:t>
              </a:r>
            </a:p>
          </p:txBody>
        </p:sp>
        <p:sp>
          <p:nvSpPr>
            <p:cNvPr id="232" name="Output"/>
            <p:cNvSpPr txBox="1"/>
            <p:nvPr/>
          </p:nvSpPr>
          <p:spPr>
            <a:xfrm>
              <a:off x="1564007" y="3568722"/>
              <a:ext cx="200101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/>
            </a:lstStyle>
            <a:p>
              <a:r>
                <a:t>Output</a:t>
              </a:r>
            </a:p>
          </p:txBody>
        </p:sp>
        <p:sp>
          <p:nvSpPr>
            <p:cNvPr id="233" name="Program (literally can’t be  hard code)"/>
            <p:cNvSpPr txBox="1"/>
            <p:nvPr/>
          </p:nvSpPr>
          <p:spPr>
            <a:xfrm>
              <a:off x="15763203" y="2006985"/>
              <a:ext cx="4709466" cy="211486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t>Program</a:t>
              </a:r>
              <a:br/>
              <a:r>
                <a:t>(literally can’t be </a:t>
              </a:r>
              <a:br/>
              <a:r>
                <a:t>hard code)</a:t>
              </a:r>
            </a:p>
          </p:txBody>
        </p:sp>
        <p:pic>
          <p:nvPicPr>
            <p:cNvPr id="234" name="Image" descr="Image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7343513" y="811438"/>
              <a:ext cx="5607778" cy="40516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35" name="Computer"/>
            <p:cNvSpPr txBox="1"/>
            <p:nvPr/>
          </p:nvSpPr>
          <p:spPr>
            <a:xfrm>
              <a:off x="8503755" y="5026055"/>
              <a:ext cx="2847137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/>
            </a:lstStyle>
            <a:p>
              <a:r>
                <a:t>Computer</a:t>
              </a:r>
            </a:p>
          </p:txBody>
        </p:sp>
        <p:sp>
          <p:nvSpPr>
            <p:cNvPr id="236" name="Rectangle"/>
            <p:cNvSpPr/>
            <p:nvPr/>
          </p:nvSpPr>
          <p:spPr>
            <a:xfrm>
              <a:off x="0" y="0"/>
              <a:ext cx="20705464" cy="6128835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2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Machine Learning Approach: Test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Machine Learning: Testing</a:t>
            </a:r>
          </a:p>
        </p:txBody>
      </p:sp>
      <p:sp>
        <p:nvSpPr>
          <p:cNvPr id="241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2" name="Slide bullet text"/>
          <p:cNvSpPr txBox="1">
            <a:spLocks noGrp="1"/>
          </p:cNvSpPr>
          <p:nvPr>
            <p:ph type="body" idx="1"/>
          </p:nvPr>
        </p:nvSpPr>
        <p:spPr>
          <a:xfrm>
            <a:off x="12319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grpSp>
        <p:nvGrpSpPr>
          <p:cNvPr id="252" name="Group"/>
          <p:cNvGrpSpPr/>
          <p:nvPr/>
        </p:nvGrpSpPr>
        <p:grpSpPr>
          <a:xfrm>
            <a:off x="1839268" y="5312092"/>
            <a:ext cx="20705465" cy="6128837"/>
            <a:chOff x="0" y="0"/>
            <a:chExt cx="20705464" cy="6128835"/>
          </a:xfrm>
        </p:grpSpPr>
        <p:sp>
          <p:nvSpPr>
            <p:cNvPr id="243" name="Arrow"/>
            <p:cNvSpPr/>
            <p:nvPr/>
          </p:nvSpPr>
          <p:spPr>
            <a:xfrm>
              <a:off x="4245619" y="1131531"/>
              <a:ext cx="2642541" cy="1270001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4" name="Arrow"/>
            <p:cNvSpPr/>
            <p:nvPr/>
          </p:nvSpPr>
          <p:spPr>
            <a:xfrm>
              <a:off x="4245619" y="3337938"/>
              <a:ext cx="2642541" cy="1270001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5" name="Arrow"/>
            <p:cNvSpPr/>
            <p:nvPr/>
          </p:nvSpPr>
          <p:spPr>
            <a:xfrm>
              <a:off x="13036010" y="2202287"/>
              <a:ext cx="2425931" cy="1270001"/>
            </a:xfrm>
            <a:prstGeom prst="rightArrow">
              <a:avLst>
                <a:gd name="adj1" fmla="val 32000"/>
                <a:gd name="adj2" fmla="val 64000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46" name="Data (input)"/>
            <p:cNvSpPr txBox="1"/>
            <p:nvPr/>
          </p:nvSpPr>
          <p:spPr>
            <a:xfrm>
              <a:off x="1417822" y="1145779"/>
              <a:ext cx="2372444" cy="14321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/>
              <a:r>
                <a:rPr lang="en-US" dirty="0"/>
                <a:t>Unseen </a:t>
              </a:r>
              <a:br>
                <a:rPr lang="en-US" dirty="0"/>
              </a:br>
              <a:r>
                <a:rPr lang="en-US" dirty="0"/>
                <a:t>d</a:t>
              </a:r>
              <a:r>
                <a:rPr dirty="0"/>
                <a:t>ata</a:t>
              </a:r>
            </a:p>
          </p:txBody>
        </p:sp>
        <p:sp>
          <p:nvSpPr>
            <p:cNvPr id="247" name="Program"/>
            <p:cNvSpPr txBox="1"/>
            <p:nvPr/>
          </p:nvSpPr>
          <p:spPr>
            <a:xfrm>
              <a:off x="1338760" y="3568722"/>
              <a:ext cx="2451507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/>
            </a:lstStyle>
            <a:p>
              <a:r>
                <a:rPr dirty="0"/>
                <a:t>Program</a:t>
              </a:r>
            </a:p>
          </p:txBody>
        </p:sp>
        <p:sp>
          <p:nvSpPr>
            <p:cNvPr id="248" name="Output"/>
            <p:cNvSpPr txBox="1"/>
            <p:nvPr/>
          </p:nvSpPr>
          <p:spPr>
            <a:xfrm>
              <a:off x="15949332" y="2433071"/>
              <a:ext cx="2001013" cy="808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/>
            </a:lstStyle>
            <a:p>
              <a:r>
                <a:t>Output</a:t>
              </a:r>
            </a:p>
          </p:txBody>
        </p:sp>
        <p:pic>
          <p:nvPicPr>
            <p:cNvPr id="249" name="Image" descr="Image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7343513" y="811438"/>
              <a:ext cx="5607778" cy="405162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50" name="Computer"/>
            <p:cNvSpPr txBox="1"/>
            <p:nvPr/>
          </p:nvSpPr>
          <p:spPr>
            <a:xfrm>
              <a:off x="8503755" y="5026055"/>
              <a:ext cx="2847137" cy="80843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/>
            </a:lstStyle>
            <a:p>
              <a:r>
                <a:t>Computer</a:t>
              </a:r>
            </a:p>
          </p:txBody>
        </p:sp>
        <p:sp>
          <p:nvSpPr>
            <p:cNvPr id="251" name="Rectangle"/>
            <p:cNvSpPr/>
            <p:nvPr/>
          </p:nvSpPr>
          <p:spPr>
            <a:xfrm>
              <a:off x="0" y="0"/>
              <a:ext cx="20705464" cy="6128835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</p:grpSp>
      <p:sp>
        <p:nvSpPr>
          <p:cNvPr id="2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Machine Learning Approac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Machine Learning Approach</a:t>
            </a:r>
          </a:p>
        </p:txBody>
      </p:sp>
      <p:sp>
        <p:nvSpPr>
          <p:cNvPr id="256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lide bullet text"/>
          <p:cNvSpPr txBox="1">
            <a:spLocks noGrp="1"/>
          </p:cNvSpPr>
          <p:nvPr>
            <p:ph type="body" idx="1"/>
          </p:nvPr>
        </p:nvSpPr>
        <p:spPr>
          <a:xfrm>
            <a:off x="12319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pPr>
              <a:defRPr sz="3600"/>
            </a:pPr>
            <a:endParaRPr dirty="0"/>
          </a:p>
        </p:txBody>
      </p:sp>
      <p:grpSp>
        <p:nvGrpSpPr>
          <p:cNvPr id="268" name="Group"/>
          <p:cNvGrpSpPr/>
          <p:nvPr/>
        </p:nvGrpSpPr>
        <p:grpSpPr>
          <a:xfrm>
            <a:off x="1839268" y="5312092"/>
            <a:ext cx="21154469" cy="6270990"/>
            <a:chOff x="0" y="0"/>
            <a:chExt cx="21154468" cy="6270988"/>
          </a:xfrm>
        </p:grpSpPr>
        <p:sp>
          <p:nvSpPr>
            <p:cNvPr id="258" name="Arrow"/>
            <p:cNvSpPr/>
            <p:nvPr/>
          </p:nvSpPr>
          <p:spPr>
            <a:xfrm>
              <a:off x="2009427" y="841943"/>
              <a:ext cx="1874523" cy="882155"/>
            </a:xfrm>
            <a:prstGeom prst="rightArrow">
              <a:avLst>
                <a:gd name="adj1" fmla="val 36386"/>
                <a:gd name="adj2" fmla="val 78821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59" name="Arrow"/>
            <p:cNvSpPr/>
            <p:nvPr/>
          </p:nvSpPr>
          <p:spPr>
            <a:xfrm>
              <a:off x="8161846" y="2375555"/>
              <a:ext cx="2557545" cy="923465"/>
            </a:xfrm>
            <a:prstGeom prst="rightArrow">
              <a:avLst>
                <a:gd name="adj1" fmla="val 39921"/>
                <a:gd name="adj2" fmla="val 89886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0" name="Data (input)"/>
            <p:cNvSpPr/>
            <p:nvPr/>
          </p:nvSpPr>
          <p:spPr>
            <a:xfrm>
              <a:off x="1190068" y="108909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ctr">
                <a:defRPr sz="3300"/>
              </a:pPr>
              <a:r>
                <a:rPr dirty="0"/>
                <a:t>Data</a:t>
              </a:r>
            </a:p>
          </p:txBody>
        </p:sp>
        <p:sp>
          <p:nvSpPr>
            <p:cNvPr id="261" name="Output"/>
            <p:cNvSpPr/>
            <p:nvPr/>
          </p:nvSpPr>
          <p:spPr>
            <a:xfrm>
              <a:off x="1190068" y="283728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300"/>
              </a:lvl1pPr>
            </a:lstStyle>
            <a:p>
              <a:r>
                <a:t>Output</a:t>
              </a:r>
            </a:p>
          </p:txBody>
        </p:sp>
        <p:pic>
          <p:nvPicPr>
            <p:cNvPr id="262" name="Image" descr="Image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4270113" y="517491"/>
              <a:ext cx="3870127" cy="279616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63" name="Computer"/>
            <p:cNvSpPr/>
            <p:nvPr/>
          </p:nvSpPr>
          <p:spPr>
            <a:xfrm>
              <a:off x="5914123" y="400787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300"/>
              </a:lvl1pPr>
            </a:lstStyle>
            <a:p>
              <a:r>
                <a:t>Computer</a:t>
              </a:r>
            </a:p>
          </p:txBody>
        </p:sp>
        <p:sp>
          <p:nvSpPr>
            <p:cNvPr id="264" name="Rectangle"/>
            <p:cNvSpPr/>
            <p:nvPr/>
          </p:nvSpPr>
          <p:spPr>
            <a:xfrm>
              <a:off x="0" y="-1"/>
              <a:ext cx="8980983" cy="4571201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5" name="Arrow"/>
            <p:cNvSpPr/>
            <p:nvPr/>
          </p:nvSpPr>
          <p:spPr>
            <a:xfrm>
              <a:off x="2009427" y="2396210"/>
              <a:ext cx="1874523" cy="882155"/>
            </a:xfrm>
            <a:prstGeom prst="rightArrow">
              <a:avLst>
                <a:gd name="adj1" fmla="val 36386"/>
                <a:gd name="adj2" fmla="val 78821"/>
              </a:avLst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66" name="Training"/>
            <p:cNvSpPr/>
            <p:nvPr/>
          </p:nvSpPr>
          <p:spPr>
            <a:xfrm>
              <a:off x="4266851" y="5000988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300" b="1"/>
              </a:lvl1pPr>
            </a:lstStyle>
            <a:p>
              <a:r>
                <a:t>Training</a:t>
              </a:r>
            </a:p>
          </p:txBody>
        </p:sp>
        <p:sp>
          <p:nvSpPr>
            <p:cNvPr id="267" name="Output"/>
            <p:cNvSpPr/>
            <p:nvPr/>
          </p:nvSpPr>
          <p:spPr>
            <a:xfrm>
              <a:off x="19884468" y="174508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sz="3300"/>
              </a:lvl1pPr>
            </a:lstStyle>
            <a:p>
              <a:r>
                <a:t>Output</a:t>
              </a:r>
            </a:p>
          </p:txBody>
        </p:sp>
      </p:grpSp>
      <p:sp>
        <p:nvSpPr>
          <p:cNvPr id="269" name="Arrow"/>
          <p:cNvSpPr/>
          <p:nvPr/>
        </p:nvSpPr>
        <p:spPr>
          <a:xfrm>
            <a:off x="14663700" y="6154035"/>
            <a:ext cx="1549718" cy="882155"/>
          </a:xfrm>
          <a:prstGeom prst="rightArrow">
            <a:avLst>
              <a:gd name="adj1" fmla="val 36386"/>
              <a:gd name="adj2" fmla="val 78821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0" name="Data (input)"/>
          <p:cNvSpPr txBox="1"/>
          <p:nvPr/>
        </p:nvSpPr>
        <p:spPr>
          <a:xfrm>
            <a:off x="12687580" y="5892845"/>
            <a:ext cx="1663917" cy="1016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300"/>
            </a:pPr>
            <a:r>
              <a:rPr lang="en-US" dirty="0"/>
              <a:t>Unseen </a:t>
            </a:r>
            <a:br>
              <a:rPr lang="en-US" dirty="0"/>
            </a:br>
            <a:r>
              <a:rPr lang="en-US" dirty="0"/>
              <a:t>d</a:t>
            </a:r>
            <a:r>
              <a:rPr dirty="0"/>
              <a:t>ata</a:t>
            </a:r>
          </a:p>
        </p:txBody>
      </p:sp>
      <p:sp>
        <p:nvSpPr>
          <p:cNvPr id="271" name="Program"/>
          <p:cNvSpPr txBox="1"/>
          <p:nvPr/>
        </p:nvSpPr>
        <p:spPr>
          <a:xfrm>
            <a:off x="12658972" y="7856797"/>
            <a:ext cx="1721131" cy="585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300"/>
            </a:lvl1pPr>
          </a:lstStyle>
          <a:p>
            <a:r>
              <a:t>Program</a:t>
            </a:r>
          </a:p>
        </p:txBody>
      </p:sp>
      <p:pic>
        <p:nvPicPr>
          <p:cNvPr id="27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9582" y="5829584"/>
            <a:ext cx="3870127" cy="2796167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Computer"/>
          <p:cNvSpPr txBox="1"/>
          <p:nvPr/>
        </p:nvSpPr>
        <p:spPr>
          <a:xfrm>
            <a:off x="17247029" y="9027381"/>
            <a:ext cx="1993126" cy="58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300"/>
            </a:lvl1pPr>
          </a:lstStyle>
          <a:p>
            <a:r>
              <a:t>Computer</a:t>
            </a:r>
          </a:p>
        </p:txBody>
      </p:sp>
      <p:sp>
        <p:nvSpPr>
          <p:cNvPr id="274" name="Rectangle"/>
          <p:cNvSpPr/>
          <p:nvPr/>
        </p:nvSpPr>
        <p:spPr>
          <a:xfrm>
            <a:off x="12329468" y="5312092"/>
            <a:ext cx="10565705" cy="4571201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5" name="Arrow"/>
          <p:cNvSpPr/>
          <p:nvPr/>
        </p:nvSpPr>
        <p:spPr>
          <a:xfrm>
            <a:off x="14663700" y="7708303"/>
            <a:ext cx="1549718" cy="882155"/>
          </a:xfrm>
          <a:prstGeom prst="rightArrow">
            <a:avLst>
              <a:gd name="adj1" fmla="val 36386"/>
              <a:gd name="adj2" fmla="val 78821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6" name="Testing"/>
          <p:cNvSpPr txBox="1"/>
          <p:nvPr/>
        </p:nvSpPr>
        <p:spPr>
          <a:xfrm>
            <a:off x="15821461" y="10014359"/>
            <a:ext cx="1549719" cy="597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3300" b="1"/>
            </a:lvl1pPr>
          </a:lstStyle>
          <a:p>
            <a:r>
              <a:t>Testing</a:t>
            </a:r>
          </a:p>
        </p:txBody>
      </p:sp>
      <p:sp>
        <p:nvSpPr>
          <p:cNvPr id="277" name="Arrow"/>
          <p:cNvSpPr/>
          <p:nvPr/>
        </p:nvSpPr>
        <p:spPr>
          <a:xfrm>
            <a:off x="19647495" y="6611235"/>
            <a:ext cx="1271017" cy="882155"/>
          </a:xfrm>
          <a:prstGeom prst="rightArrow">
            <a:avLst>
              <a:gd name="adj1" fmla="val 36386"/>
              <a:gd name="adj2" fmla="val 78821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78" name="At first, it was the crazy idea!!"/>
          <p:cNvSpPr txBox="1"/>
          <p:nvPr/>
        </p:nvSpPr>
        <p:spPr>
          <a:xfrm>
            <a:off x="7373920" y="11153648"/>
            <a:ext cx="8105547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At first, it was the crazy idea!!</a:t>
            </a:r>
          </a:p>
        </p:txBody>
      </p:sp>
      <p:sp>
        <p:nvSpPr>
          <p:cNvPr id="2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Machine Learning’s Defini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Machine Learning’s Definitions</a:t>
            </a:r>
          </a:p>
        </p:txBody>
      </p:sp>
      <p:sp>
        <p:nvSpPr>
          <p:cNvPr id="282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83" name="Formal version: (Tom Mitchell 1997) A computer program is said to learn from experience E with respect to some class of tasks T and performance measure P, if its performance at tasks in T, as measured by P, improves with experience 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rPr dirty="0"/>
              <a:t>Formal: </a:t>
            </a:r>
            <a:r>
              <a:rPr b="0" dirty="0"/>
              <a:t>(Tom Mitchell 1997) A computer program is said to learn from experience </a:t>
            </a:r>
            <a:r>
              <a:rPr b="0" i="1" dirty="0"/>
              <a:t>E</a:t>
            </a:r>
            <a:r>
              <a:rPr b="0" dirty="0"/>
              <a:t> with respect to some class of tasks </a:t>
            </a:r>
            <a:r>
              <a:rPr b="0" i="1" dirty="0"/>
              <a:t>T</a:t>
            </a:r>
            <a:r>
              <a:rPr b="0" dirty="0"/>
              <a:t> and performance measure </a:t>
            </a:r>
            <a:r>
              <a:rPr b="0" i="1" dirty="0"/>
              <a:t>P</a:t>
            </a:r>
            <a:r>
              <a:rPr b="0" dirty="0"/>
              <a:t>, if its performance at tasks in </a:t>
            </a:r>
            <a:r>
              <a:rPr b="0" i="1" dirty="0"/>
              <a:t>T</a:t>
            </a:r>
            <a:r>
              <a:rPr b="0" dirty="0"/>
              <a:t>, as measured by </a:t>
            </a:r>
            <a:r>
              <a:rPr b="0" i="1" dirty="0"/>
              <a:t>P</a:t>
            </a:r>
            <a:r>
              <a:rPr b="0" dirty="0"/>
              <a:t>, improves with experience </a:t>
            </a:r>
            <a:r>
              <a:rPr b="0" i="1" dirty="0"/>
              <a:t>E</a:t>
            </a:r>
            <a:r>
              <a:rPr b="0" dirty="0"/>
              <a:t>.</a:t>
            </a:r>
          </a:p>
          <a:p>
            <a:pPr>
              <a:defRPr b="1"/>
            </a:pPr>
            <a:r>
              <a:rPr dirty="0"/>
              <a:t>Informal: </a:t>
            </a:r>
            <a:r>
              <a:rPr b="0" dirty="0"/>
              <a:t>Algorithms that improve on some tasks with experience.</a:t>
            </a:r>
          </a:p>
        </p:txBody>
      </p:sp>
      <p:sp>
        <p:nvSpPr>
          <p:cNvPr id="284" name="Rectangle"/>
          <p:cNvSpPr/>
          <p:nvPr/>
        </p:nvSpPr>
        <p:spPr>
          <a:xfrm>
            <a:off x="3225966" y="8852852"/>
            <a:ext cx="17000371" cy="2241584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5" name="More data (more experience)"/>
          <p:cNvSpPr txBox="1"/>
          <p:nvPr/>
        </p:nvSpPr>
        <p:spPr>
          <a:xfrm>
            <a:off x="4775171" y="9242820"/>
            <a:ext cx="4980129" cy="1461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/>
            <a:r>
              <a:t>More data</a:t>
            </a:r>
            <a:br/>
            <a:r>
              <a:t>(more experience)</a:t>
            </a:r>
          </a:p>
        </p:txBody>
      </p:sp>
      <p:sp>
        <p:nvSpPr>
          <p:cNvPr id="286" name="Arrow"/>
          <p:cNvSpPr/>
          <p:nvPr/>
        </p:nvSpPr>
        <p:spPr>
          <a:xfrm>
            <a:off x="10028761" y="9511912"/>
            <a:ext cx="2557545" cy="923465"/>
          </a:xfrm>
          <a:prstGeom prst="rightArrow">
            <a:avLst>
              <a:gd name="adj1" fmla="val 39921"/>
              <a:gd name="adj2" fmla="val 89886"/>
            </a:avLst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87" name="Better program"/>
          <p:cNvSpPr txBox="1"/>
          <p:nvPr/>
        </p:nvSpPr>
        <p:spPr>
          <a:xfrm>
            <a:off x="13254087" y="9569429"/>
            <a:ext cx="42467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Better program</a:t>
            </a:r>
          </a:p>
        </p:txBody>
      </p:sp>
      <p:sp>
        <p:nvSpPr>
          <p:cNvPr id="2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91" name="Part II"/>
          <p:cNvSpPr txBox="1">
            <a:spLocks noGrp="1"/>
          </p:cNvSpPr>
          <p:nvPr>
            <p:ph type="title" idx="4294967295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Part II</a:t>
            </a:r>
          </a:p>
        </p:txBody>
      </p:sp>
      <p:sp>
        <p:nvSpPr>
          <p:cNvPr id="292" name="A (brief) History of ML"/>
          <p:cNvSpPr txBox="1">
            <a:spLocks noGrp="1"/>
          </p:cNvSpPr>
          <p:nvPr>
            <p:ph type="body" sz="quarter" idx="4294967295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</a:lstStyle>
          <a:p>
            <a:r>
              <a:t>A (brief) History of ML</a:t>
            </a:r>
          </a:p>
        </p:txBody>
      </p:sp>
      <p:sp>
        <p:nvSpPr>
          <p:cNvPr id="2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(1952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(1952)</a:t>
            </a:r>
          </a:p>
        </p:txBody>
      </p:sp>
      <p:sp>
        <p:nvSpPr>
          <p:cNvPr id="296" name="The first algorithm that learned from experience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The first algorithm that learned from experience.</a:t>
            </a:r>
          </a:p>
          <a:p>
            <a:r>
              <a:rPr dirty="0"/>
              <a:t>Basically, Shannon’s minimax algorithm (traditional AI).</a:t>
            </a:r>
          </a:p>
          <a:p>
            <a:r>
              <a:rPr dirty="0"/>
              <a:t>Player improved over time.</a:t>
            </a:r>
          </a:p>
          <a:p>
            <a:r>
              <a:rPr dirty="0"/>
              <a:t>Already a solved problem.</a:t>
            </a:r>
          </a:p>
        </p:txBody>
      </p:sp>
      <p:pic>
        <p:nvPicPr>
          <p:cNvPr id="297" name="Image" descr="Image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28965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298" name="Samuel’s Checker Play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901904">
              <a:defRPr sz="6629" spc="-132"/>
            </a:lvl1pPr>
          </a:lstStyle>
          <a:p>
            <a:r>
              <a:t>Samuel’s Checker Player</a:t>
            </a:r>
          </a:p>
        </p:txBody>
      </p:sp>
      <p:sp>
        <p:nvSpPr>
          <p:cNvPr id="2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grpSp>
        <p:nvGrpSpPr>
          <p:cNvPr id="302" name="Group"/>
          <p:cNvGrpSpPr/>
          <p:nvPr/>
        </p:nvGrpSpPr>
        <p:grpSpPr>
          <a:xfrm>
            <a:off x="12516843" y="1405466"/>
            <a:ext cx="5930226" cy="3421952"/>
            <a:chOff x="0" y="0"/>
            <a:chExt cx="5930225" cy="3421951"/>
          </a:xfrm>
        </p:grpSpPr>
        <p:sp>
          <p:nvSpPr>
            <p:cNvPr id="300" name="Rectangle"/>
            <p:cNvSpPr/>
            <p:nvPr/>
          </p:nvSpPr>
          <p:spPr>
            <a:xfrm>
              <a:off x="0" y="36723"/>
              <a:ext cx="5886832" cy="3217193"/>
            </a:xfrm>
            <a:prstGeom prst="rect">
              <a:avLst/>
            </a:prstGeom>
            <a:solidFill>
              <a:srgbClr val="FFFFFF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pic>
          <p:nvPicPr>
            <p:cNvPr id="301" name="Image" descr="Image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226973" y="0"/>
              <a:ext cx="5703253" cy="342195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By Frank Rosenblatt (1957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By Frank Rosenblatt (1957)</a:t>
            </a:r>
          </a:p>
        </p:txBody>
      </p:sp>
      <p:sp>
        <p:nvSpPr>
          <p:cNvPr id="305" name="An ML algorithm used until today (evolved to Neural Networks and Deep Learning)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ML algorithm used until today</a:t>
            </a:r>
            <a:br/>
            <a:r>
              <a:t>(evolved to Neural Networks and Deep Learning).</a:t>
            </a:r>
          </a:p>
          <a:p>
            <a:r>
              <a:t>Revolutionary at the time.</a:t>
            </a:r>
          </a:p>
          <a:p>
            <a:r>
              <a:t>Needed computers with high computational power which none existed.</a:t>
            </a:r>
          </a:p>
          <a:p>
            <a:r>
              <a:t>A huge wave of excitement came after.</a:t>
            </a:r>
          </a:p>
        </p:txBody>
      </p:sp>
      <p:pic>
        <p:nvPicPr>
          <p:cNvPr id="306" name="Image" descr="Image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t="218" b="10947"/>
          <a:stretch>
            <a:fillRect/>
          </a:stretch>
        </p:blipFill>
        <p:spPr>
          <a:xfrm>
            <a:off x="12187378" y="942676"/>
            <a:ext cx="10916874" cy="12034656"/>
          </a:xfrm>
          <a:prstGeom prst="rect">
            <a:avLst/>
          </a:prstGeom>
        </p:spPr>
      </p:pic>
      <p:sp>
        <p:nvSpPr>
          <p:cNvPr id="307" name="Perceptr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Perceptron</a:t>
            </a:r>
          </a:p>
        </p:txBody>
      </p:sp>
      <p:sp>
        <p:nvSpPr>
          <p:cNvPr id="3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pic>
        <p:nvPicPr>
          <p:cNvPr id="30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2576" y="1204297"/>
            <a:ext cx="6053383" cy="456273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By Minsky &amp; Papert (1969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By Minsky &amp; Papert (1969)</a:t>
            </a:r>
          </a:p>
        </p:txBody>
      </p:sp>
      <p:sp>
        <p:nvSpPr>
          <p:cNvPr id="312" name="“Killed” AI paper (Single-layer perceptron can’t do XOR)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“Killed” AI paper (Single-layer perceptron can’t do XOR)</a:t>
            </a:r>
          </a:p>
          <a:p>
            <a:r>
              <a:t>Burst huge expectation bubble</a:t>
            </a:r>
          </a:p>
          <a:p>
            <a:r>
              <a:t>Caused funding for AI research to collapse for decades</a:t>
            </a:r>
          </a:p>
        </p:txBody>
      </p:sp>
      <p:sp>
        <p:nvSpPr>
          <p:cNvPr id="313" name="AI Win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AI Winter</a:t>
            </a:r>
          </a:p>
        </p:txBody>
      </p:sp>
      <p:sp>
        <p:nvSpPr>
          <p:cNvPr id="3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pic>
        <p:nvPicPr>
          <p:cNvPr id="315" name="Image" descr="Image"/>
          <p:cNvPicPr>
            <a:picLocks noChangeAspect="1"/>
          </p:cNvPicPr>
          <p:nvPr/>
        </p:nvPicPr>
        <p:blipFill>
          <a:blip r:embed="rId2"/>
          <a:srcRect t="10966" b="10966"/>
          <a:stretch>
            <a:fillRect/>
          </a:stretch>
        </p:blipFill>
        <p:spPr>
          <a:xfrm>
            <a:off x="12192000" y="516751"/>
            <a:ext cx="10916874" cy="1268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About the Cours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About the Course</a:t>
            </a:r>
          </a:p>
        </p:txBody>
      </p:sp>
      <p:sp>
        <p:nvSpPr>
          <p:cNvPr id="157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8" name="Course description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/>
              <a:t>Course description</a:t>
            </a:r>
            <a:r>
              <a:t>: </a:t>
            </a:r>
          </a:p>
          <a:p>
            <a:pPr lvl="1"/>
            <a:r>
              <a:t>This course provides a broad introduction to the field of Machine Learning (ML).</a:t>
            </a:r>
          </a:p>
          <a:p>
            <a:pPr>
              <a:defRPr b="1"/>
            </a:pPr>
            <a:r>
              <a:t>Course objectives: </a:t>
            </a:r>
          </a:p>
          <a:p>
            <a:pPr lvl="1"/>
            <a:r>
              <a:t>To teach you basic skills to decide which ML algorithm to use for what problem, code up your own ML algorithm and evaluate and debug it.</a:t>
            </a:r>
          </a:p>
          <a:p>
            <a:pPr lvl="1"/>
            <a:r>
              <a:t>** This course is not a practical ML course (many good online courses are already out there!!).</a:t>
            </a:r>
          </a:p>
        </p:txBody>
      </p:sp>
      <p:sp>
        <p:nvSpPr>
          <p:cNvPr id="1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8" name="Originally: A name game to get funding.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518160" indent="-518160" defTabSz="2072588">
              <a:spcBef>
                <a:spcPts val="3800"/>
              </a:spcBef>
              <a:defRPr sz="4080"/>
            </a:pPr>
            <a:r>
              <a:rPr dirty="0"/>
              <a:t>Originally: A name game to get funding.</a:t>
            </a:r>
          </a:p>
          <a:p>
            <a:pPr marL="518160" indent="-518160" defTabSz="2072588">
              <a:spcBef>
                <a:spcPts val="3800"/>
              </a:spcBef>
              <a:defRPr sz="4080"/>
            </a:pPr>
            <a:r>
              <a:rPr dirty="0"/>
              <a:t>Profound difference:</a:t>
            </a:r>
          </a:p>
          <a:p>
            <a:pPr marL="1036320" lvl="1" indent="-518160" defTabSz="2072588">
              <a:spcBef>
                <a:spcPts val="3800"/>
              </a:spcBef>
              <a:defRPr sz="4080"/>
            </a:pPr>
            <a:r>
              <a:rPr b="1" dirty="0"/>
              <a:t>AI:</a:t>
            </a:r>
            <a:r>
              <a:rPr dirty="0"/>
              <a:t> Focus on humans.</a:t>
            </a:r>
          </a:p>
          <a:p>
            <a:pPr marL="1036320" lvl="1" indent="-518160" defTabSz="2072588">
              <a:spcBef>
                <a:spcPts val="3800"/>
              </a:spcBef>
              <a:defRPr sz="4080"/>
            </a:pPr>
            <a:r>
              <a:rPr b="1" dirty="0"/>
              <a:t>ML</a:t>
            </a:r>
            <a:r>
              <a:rPr dirty="0"/>
              <a:t>: Learn something from data.</a:t>
            </a:r>
          </a:p>
          <a:p>
            <a:pPr marL="1554480" lvl="2" indent="-518160" defTabSz="2072588">
              <a:spcBef>
                <a:spcPts val="3800"/>
              </a:spcBef>
              <a:defRPr sz="4080"/>
            </a:pPr>
            <a:r>
              <a:rPr dirty="0"/>
              <a:t>More practical, smaller goals.</a:t>
            </a:r>
          </a:p>
          <a:p>
            <a:pPr marL="1554480" lvl="2" indent="-518160" defTabSz="2072588">
              <a:spcBef>
                <a:spcPts val="3800"/>
              </a:spcBef>
              <a:defRPr sz="4080"/>
            </a:pPr>
            <a:r>
              <a:rPr dirty="0"/>
              <a:t>Based on “Statistics, Optimization, not Logics.”</a:t>
            </a:r>
          </a:p>
        </p:txBody>
      </p:sp>
      <p:sp>
        <p:nvSpPr>
          <p:cNvPr id="319" name="Rebirth as “Machine Learning”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536153">
              <a:defRPr sz="5355" spc="-107"/>
            </a:lvl1pPr>
          </a:lstStyle>
          <a:p>
            <a:r>
              <a:t>Rebirth as “Machine Learning”</a:t>
            </a:r>
          </a:p>
        </p:txBody>
      </p:sp>
      <p:sp>
        <p:nvSpPr>
          <p:cNvPr id="3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68529"/>
            <a:ext cx="368505" cy="38707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>
            <a:lvl1pPr>
              <a:defRPr b="1"/>
            </a:lvl1pPr>
          </a:lstStyle>
          <a:p>
            <a:fld id="{86CB4B4D-7CA3-9044-876B-883B54F8677D}" type="slidenum">
              <a:t>20</a:t>
            </a:fld>
            <a:endParaRPr/>
          </a:p>
        </p:txBody>
      </p:sp>
      <p:grpSp>
        <p:nvGrpSpPr>
          <p:cNvPr id="325" name="Group"/>
          <p:cNvGrpSpPr/>
          <p:nvPr/>
        </p:nvGrpSpPr>
        <p:grpSpPr>
          <a:xfrm>
            <a:off x="13286629" y="1214391"/>
            <a:ext cx="8718339" cy="11287219"/>
            <a:chOff x="0" y="0"/>
            <a:chExt cx="8718338" cy="11287218"/>
          </a:xfrm>
        </p:grpSpPr>
        <p:sp>
          <p:nvSpPr>
            <p:cNvPr id="321" name="Arrow"/>
            <p:cNvSpPr/>
            <p:nvPr/>
          </p:nvSpPr>
          <p:spPr>
            <a:xfrm rot="16200000">
              <a:off x="3080606" y="5134250"/>
              <a:ext cx="5946646" cy="4700945"/>
            </a:xfrm>
            <a:prstGeom prst="rightArrow">
              <a:avLst>
                <a:gd name="adj1" fmla="val 62320"/>
                <a:gd name="adj2" fmla="val 49556"/>
              </a:avLst>
            </a:prstGeom>
            <a:gradFill flip="none" rotWithShape="1">
              <a:gsLst>
                <a:gs pos="0">
                  <a:schemeClr val="accent6">
                    <a:lumOff val="16230"/>
                  </a:schemeClr>
                </a:gs>
                <a:gs pos="100000">
                  <a:schemeClr val="accent6">
                    <a:satOff val="-16844"/>
                    <a:lumOff val="-30747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Arrow"/>
            <p:cNvSpPr/>
            <p:nvPr/>
          </p:nvSpPr>
          <p:spPr>
            <a:xfrm rot="5400000">
              <a:off x="55932" y="1750176"/>
              <a:ext cx="5946646" cy="4700944"/>
            </a:xfrm>
            <a:prstGeom prst="rightArrow">
              <a:avLst>
                <a:gd name="adj1" fmla="val 62320"/>
                <a:gd name="adj2" fmla="val 49556"/>
              </a:avLst>
            </a:prstGeom>
            <a:solidFill>
              <a:schemeClr val="accent1">
                <a:lumOff val="-13575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3200" b="1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Artificial Intelligence"/>
            <p:cNvSpPr txBox="1"/>
            <p:nvPr/>
          </p:nvSpPr>
          <p:spPr>
            <a:xfrm>
              <a:off x="-1" y="-1"/>
              <a:ext cx="6058511" cy="8205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b="1"/>
              </a:lvl1pPr>
            </a:lstStyle>
            <a:p>
              <a:r>
                <a:t>Artificial Intelligence</a:t>
              </a:r>
            </a:p>
          </p:txBody>
        </p:sp>
        <p:sp>
          <p:nvSpPr>
            <p:cNvPr id="324" name="Machine Learning"/>
            <p:cNvSpPr txBox="1"/>
            <p:nvPr/>
          </p:nvSpPr>
          <p:spPr>
            <a:xfrm>
              <a:off x="3389520" y="10466700"/>
              <a:ext cx="5328819" cy="82051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ctr">
                <a:defRPr b="1"/>
              </a:lvl1pPr>
            </a:lstStyle>
            <a:p>
              <a:r>
                <a:t>Machine Learning</a:t>
              </a:r>
            </a:p>
          </p:txBody>
        </p:sp>
      </p:grp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By Gerald Tesauro (1969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dirty="0"/>
              <a:t>By Gerald </a:t>
            </a:r>
            <a:r>
              <a:rPr dirty="0" err="1"/>
              <a:t>Tesauro</a:t>
            </a:r>
            <a:r>
              <a:rPr dirty="0"/>
              <a:t> (19</a:t>
            </a:r>
            <a:r>
              <a:rPr lang="en-US" dirty="0"/>
              <a:t>92</a:t>
            </a:r>
            <a:r>
              <a:rPr dirty="0"/>
              <a:t>)</a:t>
            </a:r>
          </a:p>
        </p:txBody>
      </p:sp>
      <p:sp>
        <p:nvSpPr>
          <p:cNvPr id="328" name="IBM’s Backgammon player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IBM’s Backgammon player</a:t>
            </a:r>
          </a:p>
          <a:p>
            <a:r>
              <a:t>Taught a neural network to play Backgammon against itself 100K+ games and beat world champion.</a:t>
            </a:r>
          </a:p>
          <a:p>
            <a:r>
              <a:t>Revealed advances in the theory of Backgammon play.</a:t>
            </a:r>
          </a:p>
        </p:txBody>
      </p:sp>
      <p:sp>
        <p:nvSpPr>
          <p:cNvPr id="329" name="TD-Gamm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TD-Gammon</a:t>
            </a:r>
          </a:p>
        </p:txBody>
      </p:sp>
      <p:sp>
        <p:nvSpPr>
          <p:cNvPr id="3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pic>
        <p:nvPicPr>
          <p:cNvPr id="331" name="Image" descr="Image"/>
          <p:cNvPicPr>
            <a:picLocks noChangeAspect="1"/>
          </p:cNvPicPr>
          <p:nvPr/>
        </p:nvPicPr>
        <p:blipFill>
          <a:blip r:embed="rId2"/>
          <a:srcRect r="13921"/>
          <a:stretch>
            <a:fillRect/>
          </a:stretch>
        </p:blipFill>
        <p:spPr>
          <a:xfrm>
            <a:off x="12192000" y="516751"/>
            <a:ext cx="10916874" cy="1268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By IBM (1997)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By IBM (1997)</a:t>
            </a:r>
          </a:p>
        </p:txBody>
      </p:sp>
      <p:sp>
        <p:nvSpPr>
          <p:cNvPr id="334" name="Won against Garry Kasparov (Russian’s world champion in chess).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Won against Garry Kasparov (Russian’s world champion in chess).</a:t>
            </a:r>
          </a:p>
        </p:txBody>
      </p:sp>
      <p:sp>
        <p:nvSpPr>
          <p:cNvPr id="335" name="Deep Blu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Deep Blue</a:t>
            </a:r>
          </a:p>
        </p:txBody>
      </p:sp>
      <p:sp>
        <p:nvSpPr>
          <p:cNvPr id="3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pic>
        <p:nvPicPr>
          <p:cNvPr id="337" name="Image" descr="Image"/>
          <p:cNvPicPr>
            <a:picLocks noChangeAspect="1"/>
          </p:cNvPicPr>
          <p:nvPr/>
        </p:nvPicPr>
        <p:blipFill>
          <a:blip r:embed="rId2"/>
          <a:srcRect l="13337" r="29238"/>
          <a:stretch>
            <a:fillRect/>
          </a:stretch>
        </p:blipFill>
        <p:spPr>
          <a:xfrm>
            <a:off x="12192000" y="516751"/>
            <a:ext cx="10916874" cy="1268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0" name="ML is everywhere: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ML is everywhere:</a:t>
            </a:r>
          </a:p>
          <a:p>
            <a:pPr lvl="1"/>
            <a:r>
              <a:t>Web search (personalized search engine)</a:t>
            </a:r>
          </a:p>
          <a:p>
            <a:pPr lvl="1"/>
            <a:r>
              <a:t>Spam Filter (filter emails you don’t want)</a:t>
            </a:r>
          </a:p>
          <a:p>
            <a:pPr lvl="1"/>
            <a:r>
              <a:t>Autonomous cars (soon)</a:t>
            </a:r>
          </a:p>
          <a:p>
            <a:pPr lvl="1"/>
            <a:r>
              <a:t>Etc.</a:t>
            </a:r>
          </a:p>
        </p:txBody>
      </p:sp>
      <p:sp>
        <p:nvSpPr>
          <p:cNvPr id="341" name="Toda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Today</a:t>
            </a:r>
          </a:p>
        </p:txBody>
      </p:sp>
      <p:sp>
        <p:nvSpPr>
          <p:cNvPr id="3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pic>
        <p:nvPicPr>
          <p:cNvPr id="343" name="Image" descr="Image"/>
          <p:cNvPicPr>
            <a:picLocks noChangeAspect="1"/>
          </p:cNvPicPr>
          <p:nvPr/>
        </p:nvPicPr>
        <p:blipFill>
          <a:blip r:embed="rId2"/>
          <a:srcRect l="21324" r="21324"/>
          <a:stretch>
            <a:fillRect/>
          </a:stretch>
        </p:blipFill>
        <p:spPr>
          <a:xfrm>
            <a:off x="12192000" y="516751"/>
            <a:ext cx="10916875" cy="1268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6" name="Well, human brain is one big ML. (We can still do a lot better !!)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Well, human brain is one big ML.</a:t>
            </a:r>
            <a:br/>
            <a:r>
              <a:t>(We can still do a lot better !!)</a:t>
            </a:r>
          </a:p>
          <a:p>
            <a:r>
              <a:t>Designing new ML algorithms is very hard. Only very few people can design them.</a:t>
            </a:r>
          </a:p>
          <a:p>
            <a:r>
              <a:t>But many people can use them.</a:t>
            </a:r>
          </a:p>
        </p:txBody>
      </p:sp>
      <p:pic>
        <p:nvPicPr>
          <p:cNvPr id="347" name="Image" descr="Image"/>
          <p:cNvPicPr>
            <a:picLocks noGrp="1" noChangeAspect="1"/>
          </p:cNvPicPr>
          <p:nvPr>
            <p:ph type="pic" idx="22"/>
          </p:nvPr>
        </p:nvPicPr>
        <p:blipFill>
          <a:blip r:embed="rId2"/>
          <a:srcRect l="23438" r="7756"/>
          <a:stretch>
            <a:fillRect/>
          </a:stretch>
        </p:blipFill>
        <p:spPr>
          <a:xfrm>
            <a:off x="12192000" y="1263848"/>
            <a:ext cx="10916874" cy="11188205"/>
          </a:xfrm>
          <a:prstGeom prst="rect">
            <a:avLst/>
          </a:prstGeom>
        </p:spPr>
      </p:pic>
      <p:sp>
        <p:nvSpPr>
          <p:cNvPr id="348" name="When Will It Stop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When </a:t>
            </a:r>
            <a:r>
              <a:rPr lang="en-US" dirty="0"/>
              <a:t>w</a:t>
            </a:r>
            <a:r>
              <a:rPr dirty="0"/>
              <a:t>ill </a:t>
            </a:r>
            <a:r>
              <a:rPr lang="en-US" dirty="0"/>
              <a:t>i</a:t>
            </a:r>
            <a:r>
              <a:rPr dirty="0"/>
              <a:t>t </a:t>
            </a:r>
            <a:r>
              <a:rPr lang="en-US" dirty="0"/>
              <a:t>s</a:t>
            </a:r>
            <a:r>
              <a:rPr dirty="0"/>
              <a:t>top?</a:t>
            </a:r>
          </a:p>
        </p:txBody>
      </p:sp>
      <p:sp>
        <p:nvSpPr>
          <p:cNvPr id="3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Types of Machine Learn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Types of Machine Learning</a:t>
            </a:r>
          </a:p>
        </p:txBody>
      </p:sp>
      <p:sp>
        <p:nvSpPr>
          <p:cNvPr id="352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53" name="Supervised learning: Given labeled examples, find the right prediction of an unlabeled example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4752" b="1"/>
            </a:pPr>
            <a:r>
              <a:t>Supervised learning: </a:t>
            </a:r>
            <a:r>
              <a:rPr b="0"/>
              <a:t>Given labeled examples, find the right prediction of an unlabeled example.</a:t>
            </a:r>
          </a:p>
          <a:p>
            <a:pPr marL="1207008" lvl="1" indent="-603504" defTabSz="2413955">
              <a:spcBef>
                <a:spcPts val="4400"/>
              </a:spcBef>
              <a:defRPr sz="4752" b="1"/>
            </a:pPr>
            <a:r>
              <a:rPr b="0"/>
              <a:t>E.g. Given annotated images, learn to detect faces.</a:t>
            </a:r>
          </a:p>
          <a:p>
            <a:pPr marL="603504" indent="-603504" defTabSz="2413955">
              <a:spcBef>
                <a:spcPts val="4400"/>
              </a:spcBef>
              <a:defRPr sz="4752" b="1"/>
            </a:pPr>
            <a:r>
              <a:t>Unsupervised learning: </a:t>
            </a:r>
            <a:r>
              <a:rPr b="0"/>
              <a:t>Given data, try to discover similar patterns, structure, sub-spaces. </a:t>
            </a:r>
          </a:p>
          <a:p>
            <a:pPr marL="1207008" lvl="1" indent="-603504" defTabSz="2413955">
              <a:spcBef>
                <a:spcPts val="4400"/>
              </a:spcBef>
              <a:defRPr sz="4752" b="1"/>
            </a:pPr>
            <a:r>
              <a:rPr b="0"/>
              <a:t>E.g. Automatically group news articles by topics.</a:t>
            </a:r>
          </a:p>
          <a:p>
            <a:pPr marL="603504" indent="-603504" defTabSz="2413955">
              <a:spcBef>
                <a:spcPts val="4400"/>
              </a:spcBef>
              <a:defRPr sz="4752" b="1"/>
            </a:pPr>
            <a:r>
              <a:t>Reinforcement learning: </a:t>
            </a:r>
            <a:r>
              <a:rPr b="0"/>
              <a:t>Try to learn from delayed feedback.</a:t>
            </a:r>
            <a:r>
              <a:t> </a:t>
            </a:r>
          </a:p>
          <a:p>
            <a:pPr marL="1207008" lvl="1" indent="-603504" defTabSz="2413955">
              <a:spcBef>
                <a:spcPts val="4400"/>
              </a:spcBef>
              <a:defRPr sz="4752"/>
            </a:pPr>
            <a:r>
              <a:t>E.g. UAV learns to fly.</a:t>
            </a:r>
          </a:p>
        </p:txBody>
      </p:sp>
      <p:sp>
        <p:nvSpPr>
          <p:cNvPr id="3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700" t="17259" b="39773"/>
          <a:stretch>
            <a:fillRect/>
          </a:stretch>
        </p:blipFill>
        <p:spPr>
          <a:xfrm>
            <a:off x="0" y="0"/>
            <a:ext cx="24652224" cy="13716000"/>
          </a:xfrm>
          <a:prstGeom prst="rect">
            <a:avLst/>
          </a:prstGeom>
        </p:spPr>
      </p:pic>
      <p:sp>
        <p:nvSpPr>
          <p:cNvPr id="3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358" name="“What we want is a machine that can learn from experience.”"/>
          <p:cNvSpPr txBox="1">
            <a:spLocks noGrp="1"/>
          </p:cNvSpPr>
          <p:nvPr>
            <p:ph type="body" sz="half" idx="4294967295"/>
          </p:nvPr>
        </p:nvSpPr>
        <p:spPr>
          <a:xfrm>
            <a:off x="1753923" y="8091534"/>
            <a:ext cx="20876154" cy="3836279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b="1" spc="-170">
                <a:solidFill>
                  <a:srgbClr val="FFFFFF"/>
                </a:solidFill>
              </a:defRPr>
            </a:lvl1pPr>
          </a:lstStyle>
          <a:p>
            <a:r>
              <a:t>“What we want is a machine that can learn from experience.”</a:t>
            </a:r>
          </a:p>
        </p:txBody>
      </p:sp>
      <p:sp>
        <p:nvSpPr>
          <p:cNvPr id="359" name="Alun Turing (1947)"/>
          <p:cNvSpPr txBox="1"/>
          <p:nvPr/>
        </p:nvSpPr>
        <p:spPr>
          <a:xfrm>
            <a:off x="2430025" y="10675453"/>
            <a:ext cx="20200052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sz="3600" b="1">
                <a:solidFill>
                  <a:srgbClr val="FFFFFF"/>
                </a:solidFill>
              </a:defRPr>
            </a:lvl1pPr>
          </a:lstStyle>
          <a:p>
            <a:r>
              <a:t>Alun Turing (1947)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re-requisit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Pre-requisites</a:t>
            </a:r>
          </a:p>
        </p:txBody>
      </p:sp>
      <p:sp>
        <p:nvSpPr>
          <p:cNvPr id="162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3" name="Students are expected to have the following background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Students are expected to have the following background:</a:t>
            </a:r>
          </a:p>
          <a:p>
            <a:pPr lvl="1"/>
            <a:r>
              <a:t>Knowledge of programming skills to write a program using Python/Numpy.</a:t>
            </a:r>
          </a:p>
          <a:p>
            <a:pPr lvl="1"/>
            <a:r>
              <a:t>Knowledge of basic Data Structures and Algorithms.</a:t>
            </a:r>
          </a:p>
          <a:p>
            <a:pPr lvl="1"/>
            <a:r>
              <a:t>Familiarity with Probability Theory and Statistics.</a:t>
            </a:r>
          </a:p>
          <a:p>
            <a:pPr lvl="1"/>
            <a:r>
              <a:t>Familiarity with Multivariable Calculus and Linear Algebra.</a:t>
            </a:r>
          </a:p>
        </p:txBody>
      </p:sp>
      <p:sp>
        <p:nvSpPr>
          <p:cNvPr id="1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Logistic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Logistics</a:t>
            </a:r>
          </a:p>
        </p:txBody>
      </p:sp>
      <p:sp>
        <p:nvSpPr>
          <p:cNvPr id="167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8" name="Google classroom: dc4pwox (for class code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Google classroom: dc4pwox (for class code)</a:t>
            </a:r>
          </a:p>
          <a:p>
            <a:pPr lvl="1"/>
            <a:r>
              <a:t>Online class alternating physical class are planned until midterm </a:t>
            </a:r>
            <a:br/>
            <a:r>
              <a:t>(changes may be made upon the future university’s policy).</a:t>
            </a:r>
          </a:p>
          <a:p>
            <a:pPr lvl="1"/>
            <a:r>
              <a:t>For online class, each lecture video will be about ~1 hr long, and will be posted on Google classroom on the day before the actual class day. </a:t>
            </a:r>
          </a:p>
          <a:p>
            <a:pPr lvl="1"/>
            <a:r>
              <a:t>Live discussion session for Q&amp;A (about ~0.5 hr long) will be arranged on the class day.</a:t>
            </a:r>
          </a:p>
          <a:p>
            <a:r>
              <a:t>My office hours: Thursday 10.00-12.00; SC45-772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ourse Topics (not in order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Course Topics (not in order)</a:t>
            </a:r>
          </a:p>
        </p:txBody>
      </p:sp>
      <p:sp>
        <p:nvSpPr>
          <p:cNvPr id="172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3" name="Supervised Learning Setup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rPr dirty="0"/>
              <a:t>Supervised Learning Setup</a:t>
            </a:r>
          </a:p>
          <a:p>
            <a:r>
              <a:rPr dirty="0"/>
              <a:t>Nearest Neighbors</a:t>
            </a:r>
          </a:p>
          <a:p>
            <a:r>
              <a:rPr dirty="0"/>
              <a:t>Perceptron</a:t>
            </a:r>
          </a:p>
          <a:p>
            <a:r>
              <a:rPr dirty="0"/>
              <a:t>Estimating Probabilities from data</a:t>
            </a:r>
          </a:p>
          <a:p>
            <a:r>
              <a:rPr dirty="0"/>
              <a:t>Bayes Classifier and Naive Bayes</a:t>
            </a:r>
          </a:p>
          <a:p>
            <a:r>
              <a:rPr dirty="0"/>
              <a:t>Logistic Regression</a:t>
            </a:r>
          </a:p>
          <a:p>
            <a:r>
              <a:rPr dirty="0"/>
              <a:t>Gradient Descent</a:t>
            </a:r>
          </a:p>
          <a:p>
            <a:r>
              <a:rPr dirty="0"/>
              <a:t>Linear Regression</a:t>
            </a:r>
          </a:p>
          <a:p>
            <a:r>
              <a:rPr dirty="0"/>
              <a:t>Support Vector Machine</a:t>
            </a:r>
          </a:p>
          <a:p>
            <a:r>
              <a:rPr dirty="0"/>
              <a:t>Neural Networks</a:t>
            </a:r>
          </a:p>
          <a:p>
            <a:r>
              <a:rPr dirty="0"/>
              <a:t>Deep Learning</a:t>
            </a:r>
          </a:p>
          <a:p>
            <a:r>
              <a:rPr dirty="0"/>
              <a:t>Model Selection</a:t>
            </a:r>
          </a:p>
          <a:p>
            <a:r>
              <a:rPr dirty="0"/>
              <a:t>Etc.</a:t>
            </a:r>
          </a:p>
        </p:txBody>
      </p:sp>
      <p:sp>
        <p:nvSpPr>
          <p:cNvPr id="1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urse Materials (1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Course Materials (1)</a:t>
            </a:r>
          </a:p>
        </p:txBody>
      </p:sp>
      <p:sp>
        <p:nvSpPr>
          <p:cNvPr id="177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We will follow the materials from the following courses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 will follow the materials from the following courses:</a:t>
            </a:r>
          </a:p>
          <a:p>
            <a:pPr lvl="1"/>
            <a:r>
              <a:t>(Mostly) Cornell’s University’s CS4780 Fall 2018</a:t>
            </a:r>
            <a:br/>
            <a:r>
              <a:t>(</a:t>
            </a:r>
            <a:r>
              <a:rPr u="sng">
                <a:hlinkClick r:id="rId2"/>
              </a:rPr>
              <a:t>https://www.cs.cornell.edu/courses/cs4780/2018fa/</a:t>
            </a:r>
            <a:r>
              <a:t>)</a:t>
            </a:r>
          </a:p>
          <a:p>
            <a:pPr lvl="1"/>
            <a:r>
              <a:t>(Partially) Stanford University’s CS229 Summer 2020</a:t>
            </a:r>
            <a:br/>
            <a:r>
              <a:t>(</a:t>
            </a:r>
            <a:r>
              <a:rPr u="sng">
                <a:hlinkClick r:id="rId3"/>
              </a:rPr>
              <a:t>http://cs229.stanford.edu/syllabus-summer2020.html</a:t>
            </a:r>
            <a:r>
              <a:t>) </a:t>
            </a:r>
          </a:p>
          <a:p>
            <a:pPr lvl="1"/>
            <a:r>
              <a:t>(Partially) University of Toronto’s CS411 Fall 2017</a:t>
            </a:r>
            <a:br/>
            <a:r>
              <a:t>(</a:t>
            </a:r>
            <a:r>
              <a:rPr u="sng">
                <a:hlinkClick r:id="rId4"/>
              </a:rPr>
              <a:t>https://www.cs.toronto.edu/~jlucas/teaching/csc411/</a:t>
            </a:r>
            <a:r>
              <a:t>)</a:t>
            </a:r>
          </a:p>
        </p:txBody>
      </p:sp>
      <p:sp>
        <p:nvSpPr>
          <p:cNvPr id="17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ourse Materials (2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Course Materials (2)</a:t>
            </a:r>
          </a:p>
        </p:txBody>
      </p:sp>
      <p:sp>
        <p:nvSpPr>
          <p:cNvPr id="182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3" name="Suggested reading: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Suggested reading:</a:t>
            </a:r>
          </a:p>
          <a:p>
            <a:pPr lvl="1"/>
            <a:r>
              <a:t>Kevin Murphy’s book “Machine Learning: A Probabilistic Perspective”</a:t>
            </a:r>
            <a:br/>
            <a:r>
              <a:t>(</a:t>
            </a:r>
            <a:r>
              <a:rPr u="sng">
                <a:hlinkClick r:id="rId2"/>
              </a:rPr>
              <a:t>https://www.amazon.com/Machine-Learning-Probabilistic-Perspective-Computation/dp/0262018020</a:t>
            </a:r>
            <a:r>
              <a:t>)</a:t>
            </a:r>
            <a:br/>
            <a:endParaRPr/>
          </a:p>
          <a:p>
            <a:pPr lvl="1"/>
            <a:r>
              <a:t>CS229 Lecture notes by Andrew Ng</a:t>
            </a:r>
            <a:br/>
            <a:r>
              <a:t>(</a:t>
            </a:r>
            <a:r>
              <a:rPr u="sng">
                <a:hlinkClick r:id="rId3"/>
              </a:rPr>
              <a:t>http://cs229.stanford.edu/summer2020/cs229-notes1.pdf</a:t>
            </a:r>
            <a:r>
              <a:t>)</a:t>
            </a:r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ourse Stru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Course Structure</a:t>
            </a:r>
          </a:p>
        </p:txBody>
      </p:sp>
      <p:sp>
        <p:nvSpPr>
          <p:cNvPr id="187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8" name="15 week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15 weeks </a:t>
            </a:r>
          </a:p>
          <a:p>
            <a:r>
              <a:rPr b="1" dirty="0"/>
              <a:t>Assignments</a:t>
            </a:r>
            <a:r>
              <a:rPr dirty="0"/>
              <a:t>: 40%(independent)</a:t>
            </a:r>
          </a:p>
          <a:p>
            <a:r>
              <a:rPr b="1" dirty="0"/>
              <a:t>Midterm exam: </a:t>
            </a:r>
            <a:r>
              <a:rPr dirty="0"/>
              <a:t>20%</a:t>
            </a:r>
          </a:p>
          <a:p>
            <a:r>
              <a:rPr b="1" dirty="0"/>
              <a:t>Final exam: </a:t>
            </a:r>
            <a:r>
              <a:rPr dirty="0"/>
              <a:t>20%</a:t>
            </a:r>
          </a:p>
          <a:p>
            <a:r>
              <a:rPr b="1" dirty="0"/>
              <a:t>Project:</a:t>
            </a:r>
            <a:r>
              <a:rPr dirty="0"/>
              <a:t> 20%(group of two)</a:t>
            </a:r>
          </a:p>
          <a:p>
            <a:r>
              <a:rPr dirty="0"/>
              <a:t>** A minimum of 50% will be needed to be scored to pass the course.</a:t>
            </a:r>
          </a:p>
        </p:txBody>
      </p:sp>
      <p:sp>
        <p:nvSpPr>
          <p:cNvPr id="18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graphicFrame>
        <p:nvGraphicFramePr>
          <p:cNvPr id="190" name="Table"/>
          <p:cNvGraphicFramePr/>
          <p:nvPr>
            <p:extLst>
              <p:ext uri="{D42A27DB-BD31-4B8C-83A1-F6EECF244321}">
                <p14:modId xmlns:p14="http://schemas.microsoft.com/office/powerpoint/2010/main" val="1901292502"/>
              </p:ext>
            </p:extLst>
          </p:nvPr>
        </p:nvGraphicFramePr>
        <p:xfrm>
          <a:off x="12192000" y="4249511"/>
          <a:ext cx="9335924" cy="5594464"/>
        </p:xfrm>
        <a:graphic>
          <a:graphicData uri="http://schemas.openxmlformats.org/drawingml/2006/table">
            <a:tbl>
              <a:tblPr bandRow="1">
                <a:tableStyleId>{4C3C2611-4C71-4FC5-86AE-919BDF0F9419}</a:tableStyleId>
              </a:tblPr>
              <a:tblGrid>
                <a:gridCol w="46679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79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9308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A</a:t>
                      </a:r>
                    </a:p>
                  </a:txBody>
                  <a:tcPr marL="50800" marR="50800" marT="50800" marB="50800" anchor="ctr" horzOverflow="overflow"/>
                </a:tc>
                <a:tc rowSpan="7">
                  <a:txBody>
                    <a:bodyPr/>
                    <a:lstStyle/>
                    <a:p>
                      <a:r>
                        <a:rPr lang="en-TH" sz="3200" dirty="0"/>
                        <a:t>Curve-based</a:t>
                      </a:r>
                    </a:p>
                    <a:p>
                      <a:r>
                        <a:rPr lang="en-TH" sz="3200" dirty="0"/>
                        <a:t>evaluation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9308">
                <a:tc>
                  <a:txBody>
                    <a:bodyPr/>
                    <a:lstStyle/>
                    <a:p>
                      <a:pPr defTabSz="914400"/>
                      <a:r>
                        <a:rPr sz="3200" dirty="0"/>
                        <a:t>B+</a:t>
                      </a:r>
                    </a:p>
                  </a:txBody>
                  <a:tcPr marL="50800" marR="50800" marT="50800" marB="50800" anchor="ctr" horzOverflow="overflow"/>
                </a:tc>
                <a:tc vMerge="1">
                  <a:txBody>
                    <a:bodyPr/>
                    <a:lstStyle/>
                    <a:p>
                      <a:endParaRPr lang="en-TH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9308">
                <a:tc>
                  <a:txBody>
                    <a:bodyPr/>
                    <a:lstStyle/>
                    <a:p>
                      <a:pPr defTabSz="914400"/>
                      <a:r>
                        <a:rPr sz="3200" dirty="0"/>
                        <a:t>B</a:t>
                      </a:r>
                    </a:p>
                  </a:txBody>
                  <a:tcPr marL="50800" marR="50800" marT="50800" marB="50800" anchor="ctr" horzOverflow="overflow"/>
                </a:tc>
                <a:tc vMerge="1">
                  <a:txBody>
                    <a:bodyPr/>
                    <a:lstStyle/>
                    <a:p>
                      <a:endParaRPr lang="en-TH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9308">
                <a:tc>
                  <a:txBody>
                    <a:bodyPr/>
                    <a:lstStyle/>
                    <a:p>
                      <a:pPr defTabSz="914400"/>
                      <a:r>
                        <a:rPr sz="3200" dirty="0"/>
                        <a:t>C+</a:t>
                      </a:r>
                    </a:p>
                  </a:txBody>
                  <a:tcPr marL="50800" marR="50800" marT="50800" marB="50800" anchor="ctr" horzOverflow="overflow"/>
                </a:tc>
                <a:tc vMerge="1">
                  <a:txBody>
                    <a:bodyPr/>
                    <a:lstStyle/>
                    <a:p>
                      <a:endParaRPr lang="en-TH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308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C</a:t>
                      </a:r>
                    </a:p>
                  </a:txBody>
                  <a:tcPr marL="50800" marR="50800" marT="50800" marB="50800" anchor="ctr" horzOverflow="overflow"/>
                </a:tc>
                <a:tc vMerge="1">
                  <a:txBody>
                    <a:bodyPr/>
                    <a:lstStyle/>
                    <a:p>
                      <a:endParaRPr lang="en-TH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99308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D+</a:t>
                      </a:r>
                    </a:p>
                  </a:txBody>
                  <a:tcPr marL="50800" marR="50800" marT="50800" marB="50800" anchor="ctr" horzOverflow="overflow"/>
                </a:tc>
                <a:tc vMerge="1">
                  <a:txBody>
                    <a:bodyPr/>
                    <a:lstStyle/>
                    <a:p>
                      <a:endParaRPr lang="en-TH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99308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D</a:t>
                      </a:r>
                    </a:p>
                  </a:txBody>
                  <a:tcPr marL="50800" marR="50800" marT="50800" marB="50800" anchor="ctr" horzOverflow="overflow"/>
                </a:tc>
                <a:tc vMerge="1">
                  <a:txBody>
                    <a:bodyPr/>
                    <a:lstStyle/>
                    <a:p>
                      <a:pPr defTabSz="914400"/>
                      <a:endParaRPr sz="3200" dirty="0"/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99308">
                <a:tc>
                  <a:txBody>
                    <a:bodyPr/>
                    <a:lstStyle/>
                    <a:p>
                      <a:pPr defTabSz="914400"/>
                      <a:r>
                        <a:rPr lang="en-US" sz="3200" dirty="0"/>
                        <a:t>F</a:t>
                      </a:r>
                      <a:endParaRPr sz="3200" dirty="0"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r>
                        <a:rPr lang="en-TH" sz="3200" dirty="0"/>
                        <a:t>&lt; 50%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27256557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Image" descr="Image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2991" r="2991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93" name="Part I"/>
          <p:cNvSpPr txBox="1">
            <a:spLocks noGrp="1"/>
          </p:cNvSpPr>
          <p:nvPr>
            <p:ph type="title" idx="4294967295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Part I</a:t>
            </a:r>
          </a:p>
        </p:txBody>
      </p:sp>
      <p:sp>
        <p:nvSpPr>
          <p:cNvPr id="194" name="Machine Learning?"/>
          <p:cNvSpPr txBox="1">
            <a:spLocks noGrp="1"/>
          </p:cNvSpPr>
          <p:nvPr>
            <p:ph type="body" sz="quarter" idx="4294967295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Machine Learning?</a:t>
            </a:r>
          </a:p>
        </p:txBody>
      </p:sp>
      <p:sp>
        <p:nvSpPr>
          <p:cNvPr id="1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65050" y="13080999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1065</Words>
  <Application>Microsoft Macintosh PowerPoint</Application>
  <PresentationFormat>Custom</PresentationFormat>
  <Paragraphs>183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9" baseType="lpstr">
      <vt:lpstr>Helvetica Neue</vt:lpstr>
      <vt:lpstr>Helvetica Neue Medium</vt:lpstr>
      <vt:lpstr>21_BasicWhite</vt:lpstr>
      <vt:lpstr>CS496: Introduction to Machine Learning  (Selected Topic in CS)</vt:lpstr>
      <vt:lpstr>About the Course</vt:lpstr>
      <vt:lpstr>Pre-requisites</vt:lpstr>
      <vt:lpstr>Logistics</vt:lpstr>
      <vt:lpstr>Course Topics (not in order)</vt:lpstr>
      <vt:lpstr>Course Materials (1)</vt:lpstr>
      <vt:lpstr>Course Materials (2)</vt:lpstr>
      <vt:lpstr>Course Structure</vt:lpstr>
      <vt:lpstr>Part I</vt:lpstr>
      <vt:lpstr>Traditional Computer Science</vt:lpstr>
      <vt:lpstr>Specific Problem Type</vt:lpstr>
      <vt:lpstr>Machine Learning: Training</vt:lpstr>
      <vt:lpstr>Machine Learning: Testing</vt:lpstr>
      <vt:lpstr>Machine Learning Approach</vt:lpstr>
      <vt:lpstr>Machine Learning’s Definitions</vt:lpstr>
      <vt:lpstr>Part II</vt:lpstr>
      <vt:lpstr>Samuel’s Checker Player</vt:lpstr>
      <vt:lpstr>Perceptron</vt:lpstr>
      <vt:lpstr>AI Winter</vt:lpstr>
      <vt:lpstr>Rebirth as “Machine Learning”</vt:lpstr>
      <vt:lpstr>TD-Gammon</vt:lpstr>
      <vt:lpstr>Deep Blue</vt:lpstr>
      <vt:lpstr>Today</vt:lpstr>
      <vt:lpstr>When will it stop?</vt:lpstr>
      <vt:lpstr>Types of Machine Learning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CS496: Introduction to Machine Learning  (Selected Topic of CS)</dc:title>
  <cp:lastModifiedBy>nopadon juneam</cp:lastModifiedBy>
  <cp:revision>7</cp:revision>
  <dcterms:modified xsi:type="dcterms:W3CDTF">2020-07-14T05:19:38Z</dcterms:modified>
</cp:coreProperties>
</file>